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Cím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zis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átum hely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B008-9513-4ABE-AB54-4A68D05A0184}" type="datetimeFigureOut">
              <a:rPr lang="hu-HU" smtClean="0"/>
              <a:pPr/>
              <a:t>2012.03.21.</a:t>
            </a:fld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676004-5203-4C48-8EE0-527CF549BBA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B008-9513-4ABE-AB54-4A68D05A0184}" type="datetimeFigureOut">
              <a:rPr lang="hu-HU" smtClean="0"/>
              <a:pPr/>
              <a:t>2012.03.21.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6004-5203-4C48-8EE0-527CF549BBA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B008-9513-4ABE-AB54-4A68D05A0184}" type="datetimeFigureOut">
              <a:rPr lang="hu-HU" smtClean="0"/>
              <a:pPr/>
              <a:t>2012.03.21.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6004-5203-4C48-8EE0-527CF549BBA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9A5B008-9513-4ABE-AB54-4A68D05A0184}" type="datetimeFigureOut">
              <a:rPr lang="hu-HU" smtClean="0"/>
              <a:pPr/>
              <a:t>2012.03.21.</a:t>
            </a:fld>
            <a:endParaRPr lang="hu-HU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9676004-5203-4C48-8EE0-527CF549BBA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6" name="Élőláb hely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7" name="Cím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B008-9513-4ABE-AB54-4A68D05A0184}" type="datetimeFigureOut">
              <a:rPr lang="hu-HU" smtClean="0"/>
              <a:pPr/>
              <a:t>2012.03.21.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6004-5203-4C48-8EE0-527CF549BBA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cxnSp>
        <p:nvCxnSpPr>
          <p:cNvPr id="7" name="Egyenes összekötő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B008-9513-4ABE-AB54-4A68D05A0184}" type="datetimeFigureOut">
              <a:rPr lang="hu-HU" smtClean="0"/>
              <a:pPr/>
              <a:t>2012.03.21.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6004-5203-4C48-8EE0-527CF549BBA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6004-5203-4C48-8EE0-527CF549BBA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B008-9513-4ABE-AB54-4A68D05A0184}" type="datetimeFigureOut">
              <a:rPr lang="hu-HU" smtClean="0"/>
              <a:pPr/>
              <a:t>2012.03.21.</a:t>
            </a:fld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2" name="Tartalom helye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34" name="Tartalom helye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Szöveg hely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cxnSp>
        <p:nvCxnSpPr>
          <p:cNvPr id="10" name="Egyenes összekötő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B008-9513-4ABE-AB54-4A68D05A0184}" type="datetimeFigureOut">
              <a:rPr lang="hu-HU" smtClean="0"/>
              <a:pPr/>
              <a:t>2012.03.21.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6004-5203-4C48-8EE0-527CF549BBA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B008-9513-4ABE-AB54-4A68D05A0184}" type="datetimeFigureOut">
              <a:rPr lang="hu-HU" smtClean="0"/>
              <a:pPr/>
              <a:t>2012.03.21.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6004-5203-4C48-8EE0-527CF549BBA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artalom helye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1" name="Cím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9A5B008-9513-4ABE-AB54-4A68D05A0184}" type="datetimeFigureOut">
              <a:rPr lang="hu-HU" smtClean="0"/>
              <a:pPr/>
              <a:t>2012.03.21.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9676004-5203-4C48-8EE0-527CF549BBA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B008-9513-4ABE-AB54-4A68D05A0184}" type="datetimeFigureOut">
              <a:rPr lang="hu-HU" smtClean="0"/>
              <a:pPr/>
              <a:t>2012.03.21.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676004-5203-4C48-8EE0-527CF549BBA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9A5B008-9513-4ABE-AB54-4A68D05A0184}" type="datetimeFigureOut">
              <a:rPr lang="hu-HU" smtClean="0"/>
              <a:pPr/>
              <a:t>2012.03.21.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9676004-5203-4C48-8EE0-527CF549BBA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en.wikipedia.org/wiki/File:Federico_Montefeltro_and_Cristofo_Landino_15th_century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L.B. Alberti a családról</a:t>
            </a:r>
            <a:r>
              <a:rPr lang="hu-H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059164"/>
          </a:xfrm>
        </p:spPr>
        <p:txBody>
          <a:bodyPr/>
          <a:lstStyle/>
          <a:p>
            <a:r>
              <a:rPr lang="hu-HU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Hogyan működik a társadalom? </a:t>
            </a:r>
            <a:endParaRPr lang="hu-HU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upload.wikimedia.org/wikipedia/commons/thumb/8/84/Leon_Battista_Alberti2.jpg/220px-Leon_Battista_Alberti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88639"/>
            <a:ext cx="5047828" cy="6493345"/>
          </a:xfrm>
          <a:prstGeom prst="rect">
            <a:avLst/>
          </a:prstGeom>
          <a:noFill/>
        </p:spPr>
      </p:pic>
      <p:sp>
        <p:nvSpPr>
          <p:cNvPr id="4" name="Szövegdoboz 3"/>
          <p:cNvSpPr txBox="1"/>
          <p:nvPr/>
        </p:nvSpPr>
        <p:spPr>
          <a:xfrm>
            <a:off x="323528" y="404664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Leon Battista Alberti</a:t>
            </a:r>
          </a:p>
          <a:p>
            <a:r>
              <a:rPr lang="hu-HU" sz="2400" smtClean="0">
                <a:solidFill>
                  <a:schemeClr val="tx2"/>
                </a:solidFill>
              </a:rPr>
              <a:t>                 (1404-1472)</a:t>
            </a:r>
            <a:endParaRPr lang="hu-HU" sz="2400" dirty="0">
              <a:solidFill>
                <a:schemeClr val="tx2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323528" y="1556792"/>
            <a:ext cx="35283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solidFill>
                  <a:schemeClr val="tx2"/>
                </a:solidFill>
              </a:rPr>
              <a:t>«...</a:t>
            </a:r>
            <a:r>
              <a:rPr lang="it-IT" sz="3200" dirty="0">
                <a:solidFill>
                  <a:schemeClr val="tx2"/>
                </a:solidFill>
              </a:rPr>
              <a:t>l'artista in questo contesto sociale non deve essere un semplice artigiano, ma un intellettuale preparato in tutte le discipline ed in tutti i campi». </a:t>
            </a:r>
            <a:endParaRPr lang="hu-HU" sz="3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upload.wikimedia.org/wikipedia/commons/thumb/8/80/CdM%2C_pisanello%2C_ritratto_di_leon_battista_alberti.JPG/200px-CdM%2C_pisanello%2C_ritratto_di_leon_battista_albert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60648"/>
            <a:ext cx="4569296" cy="6442710"/>
          </a:xfrm>
          <a:prstGeom prst="rect">
            <a:avLst/>
          </a:prstGeom>
          <a:noFill/>
        </p:spPr>
      </p:pic>
      <p:sp>
        <p:nvSpPr>
          <p:cNvPr id="3" name="Szövegdoboz 2"/>
          <p:cNvSpPr txBox="1"/>
          <p:nvPr/>
        </p:nvSpPr>
        <p:spPr>
          <a:xfrm>
            <a:off x="395536" y="332656"/>
            <a:ext cx="4292137" cy="78483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Della </a:t>
            </a:r>
            <a:r>
              <a:rPr lang="hu-HU" sz="24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Famiglia</a:t>
            </a:r>
            <a:r>
              <a:rPr lang="hu-H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400" b="1" dirty="0" smtClean="0">
                <a:solidFill>
                  <a:schemeClr val="tx2"/>
                </a:solidFill>
              </a:rPr>
              <a:t>(1433-4 + 1441)</a:t>
            </a:r>
          </a:p>
          <a:p>
            <a:pPr>
              <a:lnSpc>
                <a:spcPct val="150000"/>
              </a:lnSpc>
            </a:pPr>
            <a:r>
              <a:rPr lang="hu-HU" sz="2400" b="1" dirty="0" smtClean="0">
                <a:solidFill>
                  <a:schemeClr val="tx2"/>
                </a:solidFill>
              </a:rPr>
              <a:t>           [Padova, 1421]</a:t>
            </a:r>
          </a:p>
          <a:p>
            <a:pPr>
              <a:lnSpc>
                <a:spcPct val="250000"/>
              </a:lnSpc>
            </a:pPr>
            <a:r>
              <a:rPr lang="hu-HU" sz="2400" b="1" i="1" dirty="0" smtClean="0">
                <a:solidFill>
                  <a:schemeClr val="tx2"/>
                </a:solidFill>
              </a:rPr>
              <a:t>De </a:t>
            </a:r>
            <a:r>
              <a:rPr lang="hu-HU" sz="2400" b="1" i="1" dirty="0" err="1" smtClean="0">
                <a:solidFill>
                  <a:schemeClr val="tx2"/>
                </a:solidFill>
              </a:rPr>
              <a:t>Pictura</a:t>
            </a:r>
            <a:r>
              <a:rPr lang="hu-HU" sz="2400" b="1" i="1" dirty="0" smtClean="0">
                <a:solidFill>
                  <a:schemeClr val="tx2"/>
                </a:solidFill>
              </a:rPr>
              <a:t> </a:t>
            </a:r>
            <a:r>
              <a:rPr lang="hu-HU" sz="2400" b="1" dirty="0" smtClean="0">
                <a:solidFill>
                  <a:schemeClr val="tx2"/>
                </a:solidFill>
              </a:rPr>
              <a:t>(1435)</a:t>
            </a:r>
          </a:p>
          <a:p>
            <a:pPr>
              <a:lnSpc>
                <a:spcPct val="150000"/>
              </a:lnSpc>
            </a:pPr>
            <a:r>
              <a:rPr lang="hu-HU" sz="2400" b="1" i="1" dirty="0" err="1" smtClean="0">
                <a:solidFill>
                  <a:schemeClr val="tx2"/>
                </a:solidFill>
              </a:rPr>
              <a:t>Apologi</a:t>
            </a:r>
            <a:r>
              <a:rPr lang="hu-HU" sz="2400" b="1" i="1" dirty="0" smtClean="0">
                <a:solidFill>
                  <a:schemeClr val="tx2"/>
                </a:solidFill>
              </a:rPr>
              <a:t>  </a:t>
            </a:r>
            <a:r>
              <a:rPr lang="hu-HU" sz="2400" b="1" i="1" dirty="0" err="1" smtClean="0">
                <a:solidFill>
                  <a:schemeClr val="tx2"/>
                </a:solidFill>
              </a:rPr>
              <a:t>centum</a:t>
            </a:r>
            <a:r>
              <a:rPr lang="hu-HU" sz="2400" b="1" dirty="0" smtClean="0">
                <a:solidFill>
                  <a:schemeClr val="tx2"/>
                </a:solidFill>
              </a:rPr>
              <a:t> (1437)</a:t>
            </a:r>
          </a:p>
          <a:p>
            <a:pPr>
              <a:lnSpc>
                <a:spcPct val="250000"/>
              </a:lnSpc>
            </a:pPr>
            <a:r>
              <a:rPr lang="hu-HU" sz="2400" b="1" i="1" dirty="0" err="1" smtClean="0">
                <a:solidFill>
                  <a:schemeClr val="tx2"/>
                </a:solidFill>
              </a:rPr>
              <a:t>Certame</a:t>
            </a:r>
            <a:r>
              <a:rPr lang="hu-HU" sz="2400" b="1" i="1" dirty="0" smtClean="0">
                <a:solidFill>
                  <a:schemeClr val="tx2"/>
                </a:solidFill>
              </a:rPr>
              <a:t> </a:t>
            </a:r>
            <a:r>
              <a:rPr lang="hu-HU" sz="2400" b="1" i="1" dirty="0" err="1" smtClean="0">
                <a:solidFill>
                  <a:schemeClr val="tx2"/>
                </a:solidFill>
              </a:rPr>
              <a:t>coronario</a:t>
            </a:r>
            <a:r>
              <a:rPr lang="hu-HU" sz="2400" b="1" i="1" dirty="0" smtClean="0">
                <a:solidFill>
                  <a:schemeClr val="tx2"/>
                </a:solidFill>
              </a:rPr>
              <a:t> </a:t>
            </a:r>
            <a:r>
              <a:rPr lang="hu-HU" sz="2400" b="1" dirty="0" smtClean="0">
                <a:solidFill>
                  <a:schemeClr val="tx2"/>
                </a:solidFill>
              </a:rPr>
              <a:t>(1441)</a:t>
            </a:r>
          </a:p>
          <a:p>
            <a:pPr>
              <a:lnSpc>
                <a:spcPct val="250000"/>
              </a:lnSpc>
            </a:pPr>
            <a:r>
              <a:rPr lang="hu-HU" sz="2400" b="1" i="1" dirty="0" err="1" smtClean="0">
                <a:solidFill>
                  <a:schemeClr val="tx2"/>
                </a:solidFill>
              </a:rPr>
              <a:t>Momus</a:t>
            </a:r>
            <a:r>
              <a:rPr lang="hu-HU" sz="2400" b="1" i="1" dirty="0" smtClean="0">
                <a:solidFill>
                  <a:schemeClr val="tx2"/>
                </a:solidFill>
              </a:rPr>
              <a:t> </a:t>
            </a:r>
            <a:r>
              <a:rPr lang="hu-HU" sz="2400" b="1" dirty="0" smtClean="0">
                <a:solidFill>
                  <a:schemeClr val="tx2"/>
                </a:solidFill>
              </a:rPr>
              <a:t>(1447) </a:t>
            </a:r>
          </a:p>
          <a:p>
            <a:pPr>
              <a:lnSpc>
                <a:spcPct val="250000"/>
              </a:lnSpc>
            </a:pPr>
            <a:r>
              <a:rPr lang="hu-HU" sz="2400" b="1" i="1" dirty="0" smtClean="0">
                <a:solidFill>
                  <a:schemeClr val="tx2"/>
                </a:solidFill>
              </a:rPr>
              <a:t>De re </a:t>
            </a:r>
            <a:r>
              <a:rPr lang="hu-HU" sz="2400" b="1" i="1" dirty="0" err="1" smtClean="0">
                <a:solidFill>
                  <a:schemeClr val="tx2"/>
                </a:solidFill>
              </a:rPr>
              <a:t>aedificatoria</a:t>
            </a:r>
            <a:r>
              <a:rPr lang="hu-HU" sz="2400" b="1" i="1" dirty="0" smtClean="0">
                <a:solidFill>
                  <a:schemeClr val="tx2"/>
                </a:solidFill>
              </a:rPr>
              <a:t> </a:t>
            </a:r>
            <a:r>
              <a:rPr lang="hu-HU" sz="2400" b="1" dirty="0" smtClean="0">
                <a:solidFill>
                  <a:schemeClr val="tx2"/>
                </a:solidFill>
              </a:rPr>
              <a:t>(1450)</a:t>
            </a:r>
          </a:p>
          <a:p>
            <a:pPr>
              <a:lnSpc>
                <a:spcPct val="250000"/>
              </a:lnSpc>
            </a:pPr>
            <a:r>
              <a:rPr lang="hu-HU" sz="2400" b="1" i="1" dirty="0" smtClean="0">
                <a:solidFill>
                  <a:schemeClr val="tx2"/>
                </a:solidFill>
              </a:rPr>
              <a:t>De </a:t>
            </a:r>
            <a:r>
              <a:rPr lang="hu-HU" sz="2400" b="1" i="1" dirty="0" err="1" smtClean="0">
                <a:solidFill>
                  <a:schemeClr val="tx2"/>
                </a:solidFill>
              </a:rPr>
              <a:t>Statua</a:t>
            </a:r>
            <a:r>
              <a:rPr lang="hu-HU" sz="2400" b="1" i="1" dirty="0" smtClean="0">
                <a:solidFill>
                  <a:schemeClr val="tx2"/>
                </a:solidFill>
              </a:rPr>
              <a:t> </a:t>
            </a:r>
            <a:r>
              <a:rPr lang="hu-HU" sz="2400" b="1" dirty="0" smtClean="0">
                <a:solidFill>
                  <a:schemeClr val="tx2"/>
                </a:solidFill>
              </a:rPr>
              <a:t>(1464)</a:t>
            </a:r>
            <a:endParaRPr lang="hu-HU" sz="2400" b="1" i="1" dirty="0" smtClean="0">
              <a:solidFill>
                <a:schemeClr val="tx2"/>
              </a:solidFill>
            </a:endParaRPr>
          </a:p>
          <a:p>
            <a:pPr>
              <a:lnSpc>
                <a:spcPct val="250000"/>
              </a:lnSpc>
            </a:pPr>
            <a:endParaRPr lang="hu-HU" sz="2400" b="1" i="1" dirty="0" smtClean="0">
              <a:solidFill>
                <a:schemeClr val="tx2"/>
              </a:solidFill>
            </a:endParaRPr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83568" y="548680"/>
            <a:ext cx="8073300" cy="42165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 smtClean="0">
                <a:solidFill>
                  <a:schemeClr val="tx2"/>
                </a:solidFill>
              </a:rPr>
              <a:t>„</a:t>
            </a:r>
            <a:r>
              <a:rPr lang="it-IT" sz="3200" dirty="0" smtClean="0">
                <a:solidFill>
                  <a:schemeClr val="tx2"/>
                </a:solidFill>
              </a:rPr>
              <a:t>non </a:t>
            </a:r>
            <a:r>
              <a:rPr lang="it-IT" sz="3200" dirty="0">
                <a:solidFill>
                  <a:schemeClr val="tx2"/>
                </a:solidFill>
              </a:rPr>
              <a:t>la realtà ma la natura teorica della </a:t>
            </a:r>
            <a:r>
              <a:rPr lang="it-IT" sz="3200" dirty="0" smtClean="0">
                <a:solidFill>
                  <a:schemeClr val="tx2"/>
                </a:solidFill>
              </a:rPr>
              <a:t>cosa</a:t>
            </a:r>
            <a:r>
              <a:rPr lang="hu-HU" sz="3200" dirty="0" smtClean="0">
                <a:solidFill>
                  <a:schemeClr val="tx2"/>
                </a:solidFill>
              </a:rPr>
              <a:t>”</a:t>
            </a:r>
          </a:p>
          <a:p>
            <a:endParaRPr lang="hu-HU" sz="3200" dirty="0" smtClean="0">
              <a:solidFill>
                <a:schemeClr val="tx2"/>
              </a:solidFill>
            </a:endParaRPr>
          </a:p>
          <a:p>
            <a:r>
              <a:rPr lang="hu-HU" dirty="0" smtClean="0">
                <a:solidFill>
                  <a:schemeClr val="tx2"/>
                </a:solidFill>
              </a:rPr>
              <a:t> (</a:t>
            </a:r>
            <a:r>
              <a:rPr lang="it-IT" b="1" dirty="0">
                <a:solidFill>
                  <a:schemeClr val="tx2"/>
                </a:solidFill>
              </a:rPr>
              <a:t>Marassi, Massimo, </a:t>
            </a:r>
            <a:r>
              <a:rPr lang="it-IT" b="1" i="1" dirty="0">
                <a:solidFill>
                  <a:schemeClr val="tx2"/>
                </a:solidFill>
              </a:rPr>
              <a:t>Metamorfosi della storia. </a:t>
            </a:r>
            <a:r>
              <a:rPr lang="it-IT" b="1" dirty="0">
                <a:solidFill>
                  <a:schemeClr val="tx2"/>
                </a:solidFill>
              </a:rPr>
              <a:t>Momus</a:t>
            </a:r>
            <a:r>
              <a:rPr lang="it-IT" b="1" i="1" dirty="0">
                <a:solidFill>
                  <a:schemeClr val="tx2"/>
                </a:solidFill>
              </a:rPr>
              <a:t> e </a:t>
            </a:r>
            <a:r>
              <a:rPr lang="it-IT" b="1" i="1" dirty="0" smtClean="0">
                <a:solidFill>
                  <a:schemeClr val="tx2"/>
                </a:solidFill>
              </a:rPr>
              <a:t>Alberti</a:t>
            </a:r>
            <a:r>
              <a:rPr lang="hu-HU" b="1" dirty="0" smtClean="0">
                <a:solidFill>
                  <a:schemeClr val="tx2"/>
                </a:solidFill>
              </a:rPr>
              <a:t>, 2004)</a:t>
            </a:r>
          </a:p>
          <a:p>
            <a:endParaRPr lang="hu-HU" b="1" dirty="0" smtClean="0">
              <a:solidFill>
                <a:schemeClr val="tx2"/>
              </a:solidFill>
            </a:endParaRPr>
          </a:p>
          <a:p>
            <a:endParaRPr lang="hu-HU" b="1" dirty="0">
              <a:solidFill>
                <a:schemeClr val="tx2"/>
              </a:solidFill>
            </a:endParaRPr>
          </a:p>
          <a:p>
            <a:r>
              <a:rPr lang="hu-HU" b="1" dirty="0" err="1" smtClean="0">
                <a:solidFill>
                  <a:schemeClr val="tx2"/>
                </a:solidFill>
              </a:rPr>
              <a:t>imitatio</a:t>
            </a:r>
            <a:r>
              <a:rPr lang="hu-HU" b="1" dirty="0" smtClean="0">
                <a:solidFill>
                  <a:schemeClr val="tx2"/>
                </a:solidFill>
              </a:rPr>
              <a:t> + </a:t>
            </a:r>
            <a:r>
              <a:rPr lang="hu-HU" b="1" dirty="0" err="1" smtClean="0">
                <a:solidFill>
                  <a:schemeClr val="tx2"/>
                </a:solidFill>
              </a:rPr>
              <a:t>inventio</a:t>
            </a:r>
            <a:r>
              <a:rPr lang="hu-HU" b="1" dirty="0" smtClean="0">
                <a:solidFill>
                  <a:schemeClr val="tx2"/>
                </a:solidFill>
              </a:rPr>
              <a:t>: ókor-jelenkor</a:t>
            </a:r>
          </a:p>
          <a:p>
            <a:r>
              <a:rPr lang="hu-HU" b="1" dirty="0" err="1" smtClean="0">
                <a:solidFill>
                  <a:schemeClr val="tx2"/>
                </a:solidFill>
              </a:rPr>
              <a:t>virtù-fortuna</a:t>
            </a:r>
            <a:r>
              <a:rPr lang="hu-HU" b="1" dirty="0" smtClean="0">
                <a:solidFill>
                  <a:schemeClr val="tx2"/>
                </a:solidFill>
              </a:rPr>
              <a:t>  - </a:t>
            </a:r>
            <a:r>
              <a:rPr lang="hu-HU" b="1" dirty="0" err="1" smtClean="0">
                <a:solidFill>
                  <a:schemeClr val="tx2"/>
                </a:solidFill>
              </a:rPr>
              <a:t>nozione</a:t>
            </a:r>
            <a:r>
              <a:rPr lang="hu-HU" b="1" dirty="0" smtClean="0">
                <a:solidFill>
                  <a:schemeClr val="tx2"/>
                </a:solidFill>
              </a:rPr>
              <a:t> del </a:t>
            </a:r>
            <a:r>
              <a:rPr lang="hu-HU" b="1" dirty="0" err="1" smtClean="0">
                <a:solidFill>
                  <a:schemeClr val="tx2"/>
                </a:solidFill>
              </a:rPr>
              <a:t>tempo</a:t>
            </a:r>
            <a:endParaRPr lang="hu-HU" b="1" dirty="0" smtClean="0">
              <a:solidFill>
                <a:schemeClr val="tx2"/>
              </a:solidFill>
            </a:endParaRPr>
          </a:p>
          <a:p>
            <a:r>
              <a:rPr lang="hu-HU" b="1" dirty="0" err="1" smtClean="0">
                <a:solidFill>
                  <a:schemeClr val="tx2"/>
                </a:solidFill>
              </a:rPr>
              <a:t>armonia</a:t>
            </a:r>
            <a:r>
              <a:rPr lang="hu-HU" b="1" dirty="0" smtClean="0">
                <a:solidFill>
                  <a:schemeClr val="tx2"/>
                </a:solidFill>
              </a:rPr>
              <a:t>  -  </a:t>
            </a:r>
            <a:r>
              <a:rPr lang="hu-HU" b="1" dirty="0" err="1" smtClean="0">
                <a:solidFill>
                  <a:schemeClr val="tx2"/>
                </a:solidFill>
              </a:rPr>
              <a:t>occasione</a:t>
            </a:r>
            <a:endParaRPr lang="hu-HU" b="1" dirty="0" smtClean="0">
              <a:solidFill>
                <a:schemeClr val="tx2"/>
              </a:solidFill>
            </a:endParaRPr>
          </a:p>
          <a:p>
            <a:endParaRPr lang="hu-HU" b="1" dirty="0"/>
          </a:p>
          <a:p>
            <a:r>
              <a:rPr lang="hu-HU" sz="24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Liberazione</a:t>
            </a:r>
            <a:r>
              <a:rPr lang="hu-H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4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all’interno</a:t>
            </a:r>
            <a:r>
              <a:rPr lang="hu-H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hu-HU" sz="24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tragico</a:t>
            </a:r>
            <a:r>
              <a:rPr lang="hu-H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hu-HU" sz="2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uő</a:t>
            </a:r>
            <a:r>
              <a:rPr lang="hu-HU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</a:t>
            </a:r>
            <a:endParaRPr lang="hu-HU" sz="2400" b="1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b="1" dirty="0" smtClean="0"/>
          </a:p>
          <a:p>
            <a:endParaRPr lang="it-IT" dirty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upload.wikimedia.org/wikipedia/commons/thumb/9/99/Palazzo_Rucellai.JPG/200px-Palazzo_Rucellai.JPG"/>
          <p:cNvPicPr>
            <a:picLocks noChangeAspect="1" noChangeArrowheads="1"/>
          </p:cNvPicPr>
          <p:nvPr/>
        </p:nvPicPr>
        <p:blipFill>
          <a:blip r:embed="rId2" cstate="print"/>
          <a:srcRect t="1110" r="8099"/>
          <a:stretch>
            <a:fillRect/>
          </a:stretch>
        </p:blipFill>
        <p:spPr bwMode="auto">
          <a:xfrm>
            <a:off x="4644008" y="260648"/>
            <a:ext cx="4499992" cy="64125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3" name="Szövegdoboz 2"/>
          <p:cNvSpPr txBox="1"/>
          <p:nvPr/>
        </p:nvSpPr>
        <p:spPr>
          <a:xfrm>
            <a:off x="395536" y="260648"/>
            <a:ext cx="417646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családról írt négy könyv</a:t>
            </a:r>
          </a:p>
          <a:p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égi – új morál</a:t>
            </a:r>
          </a:p>
          <a:p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1-3: házasság, család, nevelés, gazdaság</a:t>
            </a:r>
          </a:p>
          <a:p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4: barátság, társadalmi kapcsolatok</a:t>
            </a:r>
          </a:p>
          <a:p>
            <a:endParaRPr lang="hu-HU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Virtù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dell’uomo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operosità</a:t>
            </a:r>
            <a:endParaRPr lang="hu-HU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-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volontà</a:t>
            </a:r>
            <a:endParaRPr lang="hu-HU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-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ragione</a:t>
            </a:r>
            <a:endParaRPr lang="hu-HU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Gazdagság – hírnév</a:t>
            </a:r>
          </a:p>
          <a:p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Idő</a:t>
            </a:r>
          </a:p>
          <a:p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”non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escludere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fortuna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moderarla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prudenza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consiglio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  <a:p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Család/köztársaság:</a:t>
            </a:r>
          </a:p>
          <a:p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„…le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giuste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leggi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e’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virtuosi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prudenti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consigli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forti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constanti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fatti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[…]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senza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fortuna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guadgnare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apprendere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fama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colla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fortuna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molto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estendersi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propagarsi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hu-HU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gloria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 se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stessi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molto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commendarsi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alla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posterità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alla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immortalità</a:t>
            </a:r>
            <a:r>
              <a:rPr lang="hu-H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  <a:endParaRPr lang="hu-HU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5714535" y="6309320"/>
            <a:ext cx="3745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Palazzo</a:t>
            </a:r>
            <a:r>
              <a:rPr lang="hu-H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Rucellai</a:t>
            </a:r>
            <a:r>
              <a:rPr lang="hu-H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(1451, </a:t>
            </a:r>
            <a:r>
              <a:rPr lang="hu-H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Rosellino</a:t>
            </a:r>
            <a:r>
              <a:rPr lang="hu-H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hu-H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upload.wikimedia.org/wikipedia/commons/thumb/9/9e/Villa_medici_a_fiesole_%28dettaglio%29%2C_dormitio_virginis_domenico_ghirlandaio_cappella_tornabuoni_SMN.jpg/300px-Villa_medici_a_fiesole_%28dettaglio%29%2C_dormitio_virginis_domenico_ghirlandaio_cappella_tornabuoni_SM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20235" cy="6336704"/>
          </a:xfrm>
          <a:prstGeom prst="rect">
            <a:avLst/>
          </a:prstGeom>
          <a:noFill/>
        </p:spPr>
      </p:pic>
      <p:sp>
        <p:nvSpPr>
          <p:cNvPr id="3" name="Szövegdoboz 2"/>
          <p:cNvSpPr txBox="1"/>
          <p:nvPr/>
        </p:nvSpPr>
        <p:spPr>
          <a:xfrm>
            <a:off x="683568" y="6381328"/>
            <a:ext cx="8293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Ghirlandaio</a:t>
            </a:r>
            <a:r>
              <a:rPr lang="hu-H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(1480) a </a:t>
            </a:r>
            <a:r>
              <a:rPr lang="hu-H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fiesolei</a:t>
            </a:r>
            <a:r>
              <a:rPr lang="hu-H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Medici villa. Freskórészlet (</a:t>
            </a:r>
            <a:r>
              <a:rPr lang="hu-H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Capp</a:t>
            </a:r>
            <a:r>
              <a:rPr lang="hu-H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hu-H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Tornabuoni</a:t>
            </a:r>
            <a:r>
              <a:rPr lang="hu-H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hu-H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07504" y="404664"/>
            <a:ext cx="424847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dirty="0" err="1" smtClean="0">
                <a:solidFill>
                  <a:schemeClr val="tx2"/>
                </a:solidFill>
              </a:rPr>
              <a:t>Cristoforo</a:t>
            </a:r>
            <a:r>
              <a:rPr lang="hu-HU" sz="2800" dirty="0" smtClean="0">
                <a:solidFill>
                  <a:schemeClr val="tx2"/>
                </a:solidFill>
              </a:rPr>
              <a:t> </a:t>
            </a:r>
            <a:r>
              <a:rPr lang="hu-HU" sz="2800" dirty="0" err="1" smtClean="0">
                <a:solidFill>
                  <a:schemeClr val="tx2"/>
                </a:solidFill>
              </a:rPr>
              <a:t>Landino</a:t>
            </a:r>
            <a:r>
              <a:rPr lang="hu-HU" dirty="0" smtClean="0">
                <a:solidFill>
                  <a:schemeClr val="tx2"/>
                </a:solidFill>
              </a:rPr>
              <a:t>, </a:t>
            </a:r>
            <a:r>
              <a:rPr lang="hu-HU" sz="2800" i="1" dirty="0" err="1" smtClean="0">
                <a:solidFill>
                  <a:schemeClr val="tx2"/>
                </a:solidFill>
              </a:rPr>
              <a:t>Disputationes</a:t>
            </a:r>
            <a:r>
              <a:rPr lang="hu-HU" sz="2800" i="1" dirty="0" smtClean="0">
                <a:solidFill>
                  <a:schemeClr val="tx2"/>
                </a:solidFill>
              </a:rPr>
              <a:t> </a:t>
            </a:r>
            <a:r>
              <a:rPr lang="hu-HU" sz="2800" i="1" dirty="0" err="1" smtClean="0">
                <a:solidFill>
                  <a:schemeClr val="tx2"/>
                </a:solidFill>
              </a:rPr>
              <a:t>Camaldulenses</a:t>
            </a:r>
            <a:r>
              <a:rPr lang="hu-HU" sz="2800" i="1" dirty="0" smtClean="0">
                <a:solidFill>
                  <a:schemeClr val="tx2"/>
                </a:solidFill>
              </a:rPr>
              <a:t> </a:t>
            </a:r>
          </a:p>
          <a:p>
            <a:r>
              <a:rPr lang="hu-HU" sz="2800" dirty="0" smtClean="0">
                <a:solidFill>
                  <a:schemeClr val="tx2"/>
                </a:solidFill>
              </a:rPr>
              <a:t>cicerói mintára: Lorenzo és Giovanni </a:t>
            </a:r>
            <a:r>
              <a:rPr lang="hu-HU" sz="2800" dirty="0" err="1" smtClean="0">
                <a:solidFill>
                  <a:schemeClr val="tx2"/>
                </a:solidFill>
              </a:rPr>
              <a:t>de’Medici</a:t>
            </a:r>
            <a:r>
              <a:rPr lang="hu-HU" sz="2800" dirty="0" smtClean="0">
                <a:solidFill>
                  <a:schemeClr val="tx2"/>
                </a:solidFill>
              </a:rPr>
              <a:t>, Alberti, </a:t>
            </a:r>
            <a:r>
              <a:rPr lang="hu-HU" sz="2800" dirty="0" err="1" smtClean="0">
                <a:solidFill>
                  <a:schemeClr val="tx2"/>
                </a:solidFill>
              </a:rPr>
              <a:t>Rinuccini</a:t>
            </a:r>
            <a:r>
              <a:rPr lang="hu-HU" sz="2800" dirty="0" smtClean="0">
                <a:solidFill>
                  <a:schemeClr val="tx2"/>
                </a:solidFill>
              </a:rPr>
              <a:t>,</a:t>
            </a:r>
            <a:r>
              <a:rPr lang="hu-HU" sz="2800" dirty="0" err="1" smtClean="0">
                <a:solidFill>
                  <a:schemeClr val="tx2"/>
                </a:solidFill>
              </a:rPr>
              <a:t>Piero</a:t>
            </a:r>
            <a:r>
              <a:rPr lang="hu-HU" sz="2800" dirty="0" smtClean="0">
                <a:solidFill>
                  <a:schemeClr val="tx2"/>
                </a:solidFill>
              </a:rPr>
              <a:t> és </a:t>
            </a:r>
            <a:r>
              <a:rPr lang="hu-HU" sz="2800" dirty="0" err="1" smtClean="0">
                <a:solidFill>
                  <a:schemeClr val="tx2"/>
                </a:solidFill>
              </a:rPr>
              <a:t>Donato</a:t>
            </a:r>
            <a:r>
              <a:rPr lang="hu-HU" sz="2800" dirty="0" smtClean="0">
                <a:solidFill>
                  <a:schemeClr val="tx2"/>
                </a:solidFill>
              </a:rPr>
              <a:t> </a:t>
            </a:r>
            <a:r>
              <a:rPr lang="hu-HU" sz="2800" dirty="0" err="1" smtClean="0">
                <a:solidFill>
                  <a:schemeClr val="tx2"/>
                </a:solidFill>
              </a:rPr>
              <a:t>Acciaioli</a:t>
            </a:r>
            <a:r>
              <a:rPr lang="hu-HU" sz="2800" dirty="0" smtClean="0">
                <a:solidFill>
                  <a:schemeClr val="tx2"/>
                </a:solidFill>
              </a:rPr>
              <a:t>, </a:t>
            </a:r>
            <a:r>
              <a:rPr lang="hu-HU" sz="2800" dirty="0" err="1" smtClean="0">
                <a:solidFill>
                  <a:schemeClr val="tx2"/>
                </a:solidFill>
              </a:rPr>
              <a:t>Ficino</a:t>
            </a:r>
            <a:r>
              <a:rPr lang="hu-HU" sz="2800" dirty="0" smtClean="0">
                <a:solidFill>
                  <a:schemeClr val="tx2"/>
                </a:solidFill>
              </a:rPr>
              <a:t>, </a:t>
            </a:r>
            <a:r>
              <a:rPr lang="hu-HU" sz="2800" dirty="0" err="1" smtClean="0">
                <a:solidFill>
                  <a:schemeClr val="tx2"/>
                </a:solidFill>
              </a:rPr>
              <a:t>Landino</a:t>
            </a:r>
            <a:r>
              <a:rPr lang="hu-HU" sz="2800" dirty="0" smtClean="0">
                <a:solidFill>
                  <a:schemeClr val="tx2"/>
                </a:solidFill>
              </a:rPr>
              <a:t> etc.</a:t>
            </a:r>
          </a:p>
          <a:p>
            <a:endParaRPr lang="hu-HU" sz="2800" dirty="0" smtClean="0">
              <a:solidFill>
                <a:schemeClr val="tx2"/>
              </a:solidFill>
            </a:endParaRPr>
          </a:p>
          <a:p>
            <a:r>
              <a:rPr lang="hu-HU" sz="2800" dirty="0" smtClean="0">
                <a:solidFill>
                  <a:schemeClr val="tx2"/>
                </a:solidFill>
              </a:rPr>
              <a:t>A-L: vita </a:t>
            </a:r>
            <a:r>
              <a:rPr lang="hu-HU" sz="2800" dirty="0" err="1" smtClean="0">
                <a:solidFill>
                  <a:schemeClr val="tx2"/>
                </a:solidFill>
              </a:rPr>
              <a:t>attiva</a:t>
            </a:r>
            <a:r>
              <a:rPr lang="hu-HU" sz="2800" dirty="0" smtClean="0">
                <a:solidFill>
                  <a:schemeClr val="tx2"/>
                </a:solidFill>
              </a:rPr>
              <a:t> e </a:t>
            </a:r>
            <a:r>
              <a:rPr lang="hu-HU" sz="2800" dirty="0" err="1" smtClean="0">
                <a:solidFill>
                  <a:schemeClr val="tx2"/>
                </a:solidFill>
              </a:rPr>
              <a:t>contemplativa</a:t>
            </a:r>
            <a:r>
              <a:rPr lang="hu-HU" sz="2800" dirty="0" smtClean="0">
                <a:solidFill>
                  <a:schemeClr val="tx2"/>
                </a:solidFill>
              </a:rPr>
              <a:t> (</a:t>
            </a:r>
            <a:r>
              <a:rPr lang="hu-HU" sz="2800" dirty="0" err="1" smtClean="0">
                <a:solidFill>
                  <a:schemeClr val="tx2"/>
                </a:solidFill>
              </a:rPr>
              <a:t>impegno</a:t>
            </a:r>
            <a:r>
              <a:rPr lang="hu-HU" sz="2800" dirty="0" smtClean="0">
                <a:solidFill>
                  <a:schemeClr val="tx2"/>
                </a:solidFill>
              </a:rPr>
              <a:t> </a:t>
            </a:r>
            <a:r>
              <a:rPr lang="hu-HU" sz="2800" dirty="0" err="1" smtClean="0">
                <a:solidFill>
                  <a:schemeClr val="tx2"/>
                </a:solidFill>
              </a:rPr>
              <a:t>civile</a:t>
            </a:r>
            <a:r>
              <a:rPr lang="hu-HU" sz="2800" dirty="0" smtClean="0">
                <a:solidFill>
                  <a:schemeClr val="tx2"/>
                </a:solidFill>
              </a:rPr>
              <a:t>)</a:t>
            </a:r>
          </a:p>
          <a:p>
            <a:r>
              <a:rPr lang="hu-HU" sz="2800" dirty="0" err="1" smtClean="0">
                <a:solidFill>
                  <a:schemeClr val="tx2"/>
                </a:solidFill>
              </a:rPr>
              <a:t>Ficino-Landino</a:t>
            </a:r>
            <a:r>
              <a:rPr lang="hu-HU" sz="2800" dirty="0" smtClean="0">
                <a:solidFill>
                  <a:schemeClr val="tx2"/>
                </a:solidFill>
              </a:rPr>
              <a:t>: </a:t>
            </a:r>
            <a:r>
              <a:rPr lang="hu-HU" sz="2800" dirty="0" err="1" smtClean="0">
                <a:solidFill>
                  <a:schemeClr val="tx2"/>
                </a:solidFill>
              </a:rPr>
              <a:t>ozio</a:t>
            </a:r>
            <a:r>
              <a:rPr lang="hu-HU" sz="2800" dirty="0" smtClean="0">
                <a:solidFill>
                  <a:schemeClr val="tx2"/>
                </a:solidFill>
              </a:rPr>
              <a:t> </a:t>
            </a:r>
            <a:r>
              <a:rPr lang="hu-HU" sz="2800" dirty="0" err="1" smtClean="0">
                <a:solidFill>
                  <a:schemeClr val="tx2"/>
                </a:solidFill>
              </a:rPr>
              <a:t>letterario</a:t>
            </a:r>
            <a:endParaRPr lang="hu-HU" sz="2800" dirty="0">
              <a:solidFill>
                <a:schemeClr val="tx2"/>
              </a:solidFill>
            </a:endParaRPr>
          </a:p>
        </p:txBody>
      </p:sp>
      <p:pic>
        <p:nvPicPr>
          <p:cNvPr id="1026" name="Picture 2" descr="http://upload.wikimedia.org/wikipedia/commons/thumb/0/05/Federico_Montefeltro_and_Cristofo_Landino_15th_century.jpg/220px-Federico_Montefeltro_and_Cristofo_Landino_15th_centur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68018"/>
            <a:ext cx="4327748" cy="6589982"/>
          </a:xfrm>
          <a:prstGeom prst="rect">
            <a:avLst/>
          </a:prstGeom>
          <a:noFill/>
        </p:spPr>
      </p:pic>
      <p:sp>
        <p:nvSpPr>
          <p:cNvPr id="4" name="Szövegdoboz 3"/>
          <p:cNvSpPr txBox="1"/>
          <p:nvPr/>
        </p:nvSpPr>
        <p:spPr>
          <a:xfrm>
            <a:off x="5220072" y="6453336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Botticelli (1460)</a:t>
            </a:r>
            <a:endParaRPr lang="hu-H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312</TotalTime>
  <Words>276</Words>
  <Application>Microsoft Office PowerPoint</Application>
  <PresentationFormat>Diavetítés a képernyőre (4:3 oldalarány)</PresentationFormat>
  <Paragraphs>48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Papír</vt:lpstr>
      <vt:lpstr>Hogyan működik a társadalom? </vt:lpstr>
      <vt:lpstr>2. dia</vt:lpstr>
      <vt:lpstr>3. dia</vt:lpstr>
      <vt:lpstr>4. dia</vt:lpstr>
      <vt:lpstr>5. dia</vt:lpstr>
      <vt:lpstr>6. dia</vt:lpstr>
      <vt:lpstr>7. dia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Hogyan működik a társadalom? </dc:title>
  <dc:creator>DELL GX620</dc:creator>
  <cp:lastModifiedBy>DELL GX620</cp:lastModifiedBy>
  <cp:revision>36</cp:revision>
  <dcterms:created xsi:type="dcterms:W3CDTF">2012-03-20T20:24:35Z</dcterms:created>
  <dcterms:modified xsi:type="dcterms:W3CDTF">2012-03-21T13:51:47Z</dcterms:modified>
</cp:coreProperties>
</file>